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handoutMasterIdLst>
    <p:handoutMasterId r:id="rId19"/>
  </p:handoutMasterIdLst>
  <p:sldIdLst>
    <p:sldId id="256" r:id="rId2"/>
    <p:sldId id="257" r:id="rId3"/>
    <p:sldId id="258" r:id="rId4"/>
    <p:sldId id="259" r:id="rId5"/>
    <p:sldId id="262" r:id="rId6"/>
    <p:sldId id="263" r:id="rId7"/>
    <p:sldId id="272" r:id="rId8"/>
    <p:sldId id="264" r:id="rId9"/>
    <p:sldId id="270" r:id="rId10"/>
    <p:sldId id="265" r:id="rId11"/>
    <p:sldId id="260" r:id="rId12"/>
    <p:sldId id="271" r:id="rId13"/>
    <p:sldId id="266" r:id="rId14"/>
    <p:sldId id="267" r:id="rId15"/>
    <p:sldId id="268" r:id="rId16"/>
    <p:sldId id="269"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0724" autoAdjust="0"/>
  </p:normalViewPr>
  <p:slideViewPr>
    <p:cSldViewPr>
      <p:cViewPr varScale="1">
        <p:scale>
          <a:sx n="93" d="100"/>
          <a:sy n="93" d="100"/>
        </p:scale>
        <p:origin x="-215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3D84AA0-F292-4A5A-977E-E639EC364789}" type="datetimeFigureOut">
              <a:rPr lang="en-US" smtClean="0"/>
              <a:t>2017-05-18</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6C82CD5F-AF73-4EAD-8A8B-02DD2B99C1D4}" type="slidenum">
              <a:rPr lang="en-US" smtClean="0"/>
              <a:t>‹#›</a:t>
            </a:fld>
            <a:endParaRPr lang="en-US"/>
          </a:p>
        </p:txBody>
      </p:sp>
    </p:spTree>
    <p:extLst>
      <p:ext uri="{BB962C8B-B14F-4D97-AF65-F5344CB8AC3E}">
        <p14:creationId xmlns:p14="http://schemas.microsoft.com/office/powerpoint/2010/main" val="337884834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CC561BE9-D73A-43A0-B43A-C2BC3FE11111}" type="datetimeFigureOut">
              <a:rPr lang="en-US" smtClean="0"/>
              <a:t>2017-05-18</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C799D5-FEB6-452F-8B38-306512DDE656}" type="slidenum">
              <a:rPr lang="en-US" smtClean="0"/>
              <a:t>‹#›</a:t>
            </a:fld>
            <a:endParaRPr lang="en-US"/>
          </a:p>
        </p:txBody>
      </p:sp>
    </p:spTree>
    <p:extLst>
      <p:ext uri="{BB962C8B-B14F-4D97-AF65-F5344CB8AC3E}">
        <p14:creationId xmlns:p14="http://schemas.microsoft.com/office/powerpoint/2010/main" val="38613683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I’m</a:t>
            </a:r>
            <a:r>
              <a:rPr lang="en-US" baseline="0" dirty="0" smtClean="0"/>
              <a:t> going to tell you why I think that wikis are so great.</a:t>
            </a:r>
          </a:p>
          <a:p>
            <a:r>
              <a:rPr lang="en-US" baseline="0" dirty="0" smtClean="0"/>
              <a:t>Why I’m INTO them</a:t>
            </a:r>
          </a:p>
          <a:p>
            <a:r>
              <a:rPr lang="en-US" baseline="0" dirty="0" smtClean="0"/>
              <a:t>How YOU can use them to get a group of people to cooperate by writing things down</a:t>
            </a:r>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a:t>
            </a:fld>
            <a:endParaRPr lang="en-US"/>
          </a:p>
        </p:txBody>
      </p:sp>
    </p:spTree>
    <p:extLst>
      <p:ext uri="{BB962C8B-B14F-4D97-AF65-F5344CB8AC3E}">
        <p14:creationId xmlns:p14="http://schemas.microsoft.com/office/powerpoint/2010/main" val="72514675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Instead of a naming convention, add</a:t>
            </a:r>
            <a:r>
              <a:rPr lang="en-US" baseline="0" dirty="0" smtClean="0"/>
              <a:t> category tags later</a:t>
            </a:r>
            <a:r>
              <a:rPr lang="en-US" baseline="0" dirty="0" smtClean="0"/>
              <a:t>.</a:t>
            </a:r>
          </a:p>
          <a:p>
            <a:endParaRPr lang="en-US" baseline="0" dirty="0" smtClean="0"/>
          </a:p>
          <a:p>
            <a:r>
              <a:rPr lang="en-US" baseline="0" dirty="0" smtClean="0"/>
              <a:t>If you notice that someone is consistently doing something the hard way, just walk over and say, “Let me show you a trick.”</a:t>
            </a:r>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10</a:t>
            </a:fld>
            <a:endParaRPr lang="en-US"/>
          </a:p>
        </p:txBody>
      </p:sp>
    </p:spTree>
    <p:extLst>
      <p:ext uri="{BB962C8B-B14F-4D97-AF65-F5344CB8AC3E}">
        <p14:creationId xmlns:p14="http://schemas.microsoft.com/office/powerpoint/2010/main" val="298687862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book, Chris </a:t>
            </a:r>
            <a:r>
              <a:rPr lang="en-US" dirty="0" err="1" smtClean="0"/>
              <a:t>DiBona</a:t>
            </a:r>
            <a:r>
              <a:rPr lang="en-US" dirty="0" smtClean="0"/>
              <a:t> explains what</a:t>
            </a:r>
            <a:r>
              <a:rPr lang="en-US" baseline="0" dirty="0" smtClean="0"/>
              <a:t> “Default to open” means.</a:t>
            </a:r>
            <a:endParaRPr lang="en-US" baseline="0" dirty="0" smtClean="0"/>
          </a:p>
          <a:p>
            <a:endParaRPr lang="en-US" baseline="0" dirty="0" smtClean="0"/>
          </a:p>
          <a:p>
            <a:r>
              <a:rPr lang="en-US" baseline="0" dirty="0" smtClean="0"/>
              <a:t>What Google does, what Wikipedia does…  They seem to be doing OK.</a:t>
            </a:r>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11</a:t>
            </a:fld>
            <a:endParaRPr lang="en-US"/>
          </a:p>
        </p:txBody>
      </p:sp>
    </p:spTree>
    <p:extLst>
      <p:ext uri="{BB962C8B-B14F-4D97-AF65-F5344CB8AC3E}">
        <p14:creationId xmlns:p14="http://schemas.microsoft.com/office/powerpoint/2010/main" val="42242192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12</a:t>
            </a:fld>
            <a:endParaRPr lang="en-US"/>
          </a:p>
        </p:txBody>
      </p:sp>
    </p:spTree>
    <p:extLst>
      <p:ext uri="{BB962C8B-B14F-4D97-AF65-F5344CB8AC3E}">
        <p14:creationId xmlns:p14="http://schemas.microsoft.com/office/powerpoint/2010/main" val="11981845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Be the wiki COACH, not the EDITOR.  No one wants their</a:t>
            </a:r>
            <a:r>
              <a:rPr lang="en-US" baseline="0" dirty="0" smtClean="0"/>
              <a:t> work to be put under the microscope.</a:t>
            </a:r>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13</a:t>
            </a:fld>
            <a:endParaRPr lang="en-US"/>
          </a:p>
        </p:txBody>
      </p:sp>
    </p:spTree>
    <p:extLst>
      <p:ext uri="{BB962C8B-B14F-4D97-AF65-F5344CB8AC3E}">
        <p14:creationId xmlns:p14="http://schemas.microsoft.com/office/powerpoint/2010/main" val="360207287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Wikipedia has a “featured article” on the main page,</a:t>
            </a:r>
            <a:r>
              <a:rPr lang="en-US" baseline="0" dirty="0" smtClean="0"/>
              <a:t> so </a:t>
            </a:r>
            <a:r>
              <a:rPr lang="en-US" baseline="0" dirty="0" err="1" smtClean="0"/>
              <a:t>so</a:t>
            </a:r>
            <a:r>
              <a:rPr lang="en-US" baseline="0" dirty="0" smtClean="0"/>
              <a:t> will I.</a:t>
            </a:r>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14</a:t>
            </a:fld>
            <a:endParaRPr lang="en-US"/>
          </a:p>
        </p:txBody>
      </p:sp>
    </p:spTree>
    <p:extLst>
      <p:ext uri="{BB962C8B-B14F-4D97-AF65-F5344CB8AC3E}">
        <p14:creationId xmlns:p14="http://schemas.microsoft.com/office/powerpoint/2010/main" val="203406955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Maybe a PDF.  But</a:t>
            </a:r>
            <a:r>
              <a:rPr lang="en-US" baseline="0" dirty="0" smtClean="0"/>
              <a:t> at that point, you’re no longer doing documentation, you’re implementing a file share.</a:t>
            </a:r>
          </a:p>
          <a:p>
            <a:endParaRPr lang="en-US" baseline="0" dirty="0" smtClean="0"/>
          </a:p>
          <a:p>
            <a:r>
              <a:rPr lang="en-US" baseline="0" dirty="0" smtClean="0"/>
              <a:t>Plain </a:t>
            </a:r>
            <a:r>
              <a:rPr lang="en-US" baseline="0" dirty="0" err="1" smtClean="0"/>
              <a:t>MediaWiki</a:t>
            </a:r>
            <a:r>
              <a:rPr lang="en-US" baseline="0" dirty="0" smtClean="0"/>
              <a:t>:</a:t>
            </a:r>
          </a:p>
          <a:p>
            <a:r>
              <a:rPr lang="en-US" baseline="0" dirty="0" smtClean="0"/>
              <a:t>* Very well supported; usage documentation is EVERYWHERE; skills are directly transferable</a:t>
            </a:r>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15</a:t>
            </a:fld>
            <a:endParaRPr lang="en-US"/>
          </a:p>
        </p:txBody>
      </p:sp>
    </p:spTree>
    <p:extLst>
      <p:ext uri="{BB962C8B-B14F-4D97-AF65-F5344CB8AC3E}">
        <p14:creationId xmlns:p14="http://schemas.microsoft.com/office/powerpoint/2010/main" val="119779845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16</a:t>
            </a:fld>
            <a:endParaRPr lang="en-US"/>
          </a:p>
        </p:txBody>
      </p:sp>
    </p:spTree>
    <p:extLst>
      <p:ext uri="{BB962C8B-B14F-4D97-AF65-F5344CB8AC3E}">
        <p14:creationId xmlns:p14="http://schemas.microsoft.com/office/powerpoint/2010/main" val="14259567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a:t>
            </a:r>
            <a:r>
              <a:rPr lang="en-US" dirty="0" smtClean="0"/>
              <a:t>point is..</a:t>
            </a:r>
          </a:p>
          <a:p>
            <a:endParaRPr lang="en-US" dirty="0" smtClean="0"/>
          </a:p>
          <a:p>
            <a:r>
              <a:rPr lang="en-US" b="1" dirty="0" smtClean="0"/>
              <a:t>Wikis are an easy way to get people to write more things</a:t>
            </a:r>
            <a:r>
              <a:rPr lang="en-US" b="1" baseline="0" dirty="0" smtClean="0"/>
              <a:t> down.</a:t>
            </a:r>
            <a:endParaRPr lang="en-US" b="1" dirty="0" smtClean="0"/>
          </a:p>
          <a:p>
            <a:endParaRPr lang="en-US" dirty="0"/>
          </a:p>
          <a:p>
            <a:r>
              <a:rPr lang="en-US" dirty="0" smtClean="0"/>
              <a:t>When</a:t>
            </a:r>
            <a:r>
              <a:rPr lang="en-US" baseline="0" dirty="0" smtClean="0"/>
              <a:t> I talk about documentation, I don’t just mean formal </a:t>
            </a:r>
            <a:r>
              <a:rPr lang="en-US" baseline="0" dirty="0" smtClean="0"/>
              <a:t>records.</a:t>
            </a:r>
          </a:p>
          <a:p>
            <a:r>
              <a:rPr lang="en-US" baseline="0" dirty="0" smtClean="0"/>
              <a:t>The </a:t>
            </a:r>
            <a:r>
              <a:rPr lang="en-US" baseline="0" dirty="0" smtClean="0"/>
              <a:t>real need is for WORKING DATA:  What people who are working together really </a:t>
            </a:r>
            <a:r>
              <a:rPr lang="en-US" baseline="0" dirty="0" smtClean="0"/>
              <a:t>need to share.</a:t>
            </a:r>
          </a:p>
          <a:p>
            <a:r>
              <a:rPr lang="en-US" baseline="0" dirty="0" smtClean="0"/>
              <a:t>Examples:</a:t>
            </a:r>
            <a:endParaRPr lang="en-US" baseline="0" dirty="0" smtClean="0"/>
          </a:p>
          <a:p>
            <a:pPr marL="228600" indent="-228600">
              <a:buFont typeface="+mj-lt"/>
              <a:buAutoNum type="arabicPeriod"/>
            </a:pPr>
            <a:r>
              <a:rPr lang="en-US" baseline="0" dirty="0" smtClean="0"/>
              <a:t>Working list </a:t>
            </a:r>
            <a:r>
              <a:rPr lang="en-US" baseline="0" dirty="0" smtClean="0"/>
              <a:t>of firewalls</a:t>
            </a:r>
          </a:p>
          <a:p>
            <a:pPr marL="228600" indent="-228600">
              <a:buFont typeface="+mj-lt"/>
              <a:buAutoNum type="arabicPeriod"/>
            </a:pPr>
            <a:r>
              <a:rPr lang="en-US" baseline="0" dirty="0" smtClean="0"/>
              <a:t>Installation notes for when I set up </a:t>
            </a:r>
            <a:r>
              <a:rPr lang="en-US" baseline="0" dirty="0" smtClean="0"/>
              <a:t>RSYNC that one time</a:t>
            </a:r>
            <a:endParaRPr lang="en-US" baseline="0" dirty="0" smtClean="0"/>
          </a:p>
          <a:p>
            <a:pPr marL="228600" indent="-228600">
              <a:buFont typeface="+mj-lt"/>
              <a:buAutoNum type="arabicPeriod"/>
            </a:pPr>
            <a:r>
              <a:rPr lang="en-US" baseline="0" dirty="0" err="1" smtClean="0"/>
              <a:t>Quickstart</a:t>
            </a:r>
            <a:r>
              <a:rPr lang="en-US" baseline="0" dirty="0" smtClean="0"/>
              <a:t> for various tools, like “Web interface for </a:t>
            </a:r>
            <a:r>
              <a:rPr lang="en-US" baseline="0" dirty="0" err="1" smtClean="0"/>
              <a:t>SolarWinds</a:t>
            </a:r>
            <a:r>
              <a:rPr lang="en-US" baseline="0" dirty="0" smtClean="0"/>
              <a:t>, and how to specify your credentials.”</a:t>
            </a:r>
          </a:p>
          <a:p>
            <a:pPr marL="228600" indent="-228600">
              <a:buFont typeface="+mj-lt"/>
              <a:buAutoNum type="arabicPeriod"/>
            </a:pPr>
            <a:r>
              <a:rPr lang="en-US" baseline="0" dirty="0" smtClean="0"/>
              <a:t>API</a:t>
            </a:r>
          </a:p>
          <a:p>
            <a:pPr marL="228600" indent="-228600">
              <a:buFont typeface="+mj-lt"/>
              <a:buAutoNum type="arabicPeriod"/>
            </a:pPr>
            <a:endParaRPr lang="en-US" baseline="0" dirty="0" smtClean="0"/>
          </a:p>
          <a:p>
            <a:pPr marL="0" lvl="0" indent="0">
              <a:buFont typeface="+mj-lt"/>
              <a:buNone/>
            </a:pPr>
            <a:r>
              <a:rPr lang="en-US" baseline="0" dirty="0" smtClean="0"/>
              <a:t>Thinking of documentation as some kind of report you write at the end is all wrong.</a:t>
            </a:r>
          </a:p>
        </p:txBody>
      </p:sp>
      <p:sp>
        <p:nvSpPr>
          <p:cNvPr id="4" name="Slide Number Placeholder 3"/>
          <p:cNvSpPr>
            <a:spLocks noGrp="1"/>
          </p:cNvSpPr>
          <p:nvPr>
            <p:ph type="sldNum" sz="quarter" idx="10"/>
          </p:nvPr>
        </p:nvSpPr>
        <p:spPr/>
        <p:txBody>
          <a:bodyPr/>
          <a:lstStyle/>
          <a:p>
            <a:fld id="{F4C799D5-FEB6-452F-8B38-306512DDE656}" type="slidenum">
              <a:rPr lang="en-US" smtClean="0"/>
              <a:t>2</a:t>
            </a:fld>
            <a:endParaRPr lang="en-US"/>
          </a:p>
        </p:txBody>
      </p:sp>
    </p:spTree>
    <p:extLst>
      <p:ext uri="{BB962C8B-B14F-4D97-AF65-F5344CB8AC3E}">
        <p14:creationId xmlns:p14="http://schemas.microsoft.com/office/powerpoint/2010/main" val="42646951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Key</a:t>
            </a:r>
            <a:r>
              <a:rPr lang="en-US" baseline="0" dirty="0" smtClean="0"/>
              <a:t> idea is super simple.</a:t>
            </a:r>
            <a:endParaRPr lang="en-US" dirty="0" smtClean="0"/>
          </a:p>
          <a:p>
            <a:endParaRPr lang="en-US" dirty="0" smtClean="0"/>
          </a:p>
          <a:p>
            <a:r>
              <a:rPr lang="en-US" dirty="0" smtClean="0"/>
              <a:t>You want</a:t>
            </a:r>
          </a:p>
          <a:p>
            <a:pPr marL="171450" indent="-171450">
              <a:buFontTx/>
              <a:buChar char="-"/>
            </a:pPr>
            <a:r>
              <a:rPr lang="en-US" baseline="0" dirty="0" smtClean="0"/>
              <a:t>fewer steps</a:t>
            </a:r>
          </a:p>
          <a:p>
            <a:pPr marL="171450" indent="-171450">
              <a:buFontTx/>
              <a:buChar char="-"/>
            </a:pPr>
            <a:r>
              <a:rPr lang="en-US" baseline="0" dirty="0" smtClean="0"/>
              <a:t>less time</a:t>
            </a:r>
          </a:p>
          <a:p>
            <a:pPr marL="171450" indent="-171450">
              <a:buFontTx/>
              <a:buChar char="-"/>
            </a:pPr>
            <a:r>
              <a:rPr lang="en-US" baseline="0" dirty="0" smtClean="0"/>
              <a:t>less complicated</a:t>
            </a:r>
          </a:p>
          <a:p>
            <a:endParaRPr lang="en-US" baseline="0" dirty="0" smtClean="0"/>
          </a:p>
          <a:p>
            <a:r>
              <a:rPr lang="en-US" baseline="0" dirty="0" smtClean="0"/>
              <a:t>OK, less work is better..  That’s not a breakthrough discovery.</a:t>
            </a:r>
          </a:p>
          <a:p>
            <a:r>
              <a:rPr lang="en-US" baseline="0" dirty="0" smtClean="0"/>
              <a:t>But I don’t think people realize the leverage of this idea.  A picture helps.</a:t>
            </a:r>
          </a:p>
          <a:p>
            <a:r>
              <a:rPr lang="en-US" baseline="0" dirty="0" smtClean="0"/>
              <a:t>I was not always the person to introduce wikis, but I paid attention to why they were unexpectedly successful.  I figured out why.  This </a:t>
            </a:r>
            <a:r>
              <a:rPr lang="en-US" baseline="0" dirty="0" smtClean="0"/>
              <a:t>is what I really though of:</a:t>
            </a:r>
          </a:p>
        </p:txBody>
      </p:sp>
      <p:sp>
        <p:nvSpPr>
          <p:cNvPr id="4" name="Slide Number Placeholder 3"/>
          <p:cNvSpPr>
            <a:spLocks noGrp="1"/>
          </p:cNvSpPr>
          <p:nvPr>
            <p:ph type="sldNum" sz="quarter" idx="10"/>
          </p:nvPr>
        </p:nvSpPr>
        <p:spPr/>
        <p:txBody>
          <a:bodyPr/>
          <a:lstStyle/>
          <a:p>
            <a:fld id="{F4C799D5-FEB6-452F-8B38-306512DDE656}" type="slidenum">
              <a:rPr lang="en-US" smtClean="0"/>
              <a:t>3</a:t>
            </a:fld>
            <a:endParaRPr lang="en-US"/>
          </a:p>
        </p:txBody>
      </p:sp>
    </p:spTree>
    <p:extLst>
      <p:ext uri="{BB962C8B-B14F-4D97-AF65-F5344CB8AC3E}">
        <p14:creationId xmlns:p14="http://schemas.microsoft.com/office/powerpoint/2010/main" val="4264695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baseline="0" dirty="0" smtClean="0"/>
              <a:t>Some of my training is in Chemistry</a:t>
            </a:r>
            <a:r>
              <a:rPr lang="en-US" baseline="0" dirty="0" smtClean="0"/>
              <a:t>.</a:t>
            </a:r>
          </a:p>
          <a:p>
            <a:pPr defTabSz="931774">
              <a:defRPr/>
            </a:pPr>
            <a:r>
              <a:rPr lang="en-US" baseline="0" dirty="0" smtClean="0"/>
              <a:t>To get from start to finish, you must add energy, do work, climb the hill.</a:t>
            </a:r>
          </a:p>
          <a:p>
            <a:pPr defTabSz="931774">
              <a:defRPr/>
            </a:pPr>
            <a:r>
              <a:rPr lang="en-US" baseline="0" dirty="0" smtClean="0"/>
              <a:t>The picture shows a catalyst– Change the mechanism, and the hill is lower.</a:t>
            </a:r>
          </a:p>
          <a:p>
            <a:pPr defTabSz="931774">
              <a:defRPr/>
            </a:pPr>
            <a:r>
              <a:rPr lang="en-US" baseline="0" dirty="0" smtClean="0"/>
              <a:t>Our goal is to be continually pushing down that hill.</a:t>
            </a:r>
            <a:endParaRPr lang="en-US" baseline="0" dirty="0" smtClean="0"/>
          </a:p>
        </p:txBody>
      </p:sp>
      <p:sp>
        <p:nvSpPr>
          <p:cNvPr id="4" name="Slide Number Placeholder 3"/>
          <p:cNvSpPr>
            <a:spLocks noGrp="1"/>
          </p:cNvSpPr>
          <p:nvPr>
            <p:ph type="sldNum" sz="quarter" idx="10"/>
          </p:nvPr>
        </p:nvSpPr>
        <p:spPr/>
        <p:txBody>
          <a:bodyPr/>
          <a:lstStyle/>
          <a:p>
            <a:fld id="{F4C799D5-FEB6-452F-8B38-306512DDE656}" type="slidenum">
              <a:rPr lang="en-US" smtClean="0"/>
              <a:t>4</a:t>
            </a:fld>
            <a:endParaRPr lang="en-US"/>
          </a:p>
        </p:txBody>
      </p:sp>
    </p:spTree>
    <p:extLst>
      <p:ext uri="{BB962C8B-B14F-4D97-AF65-F5344CB8AC3E}">
        <p14:creationId xmlns:p14="http://schemas.microsoft.com/office/powerpoint/2010/main" val="271419718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SharePoint..</a:t>
            </a:r>
            <a:r>
              <a:rPr lang="en-US" baseline="0" dirty="0" smtClean="0"/>
              <a:t> or something like it.</a:t>
            </a:r>
            <a:endParaRPr lang="en-US" dirty="0" smtClean="0"/>
          </a:p>
          <a:p>
            <a:endParaRPr lang="en-US" dirty="0" smtClean="0"/>
          </a:p>
          <a:p>
            <a:r>
              <a:rPr lang="en-US" dirty="0" smtClean="0"/>
              <a:t>SharePoint</a:t>
            </a:r>
            <a:r>
              <a:rPr lang="en-US" baseline="0" dirty="0" smtClean="0"/>
              <a:t>, in principle, is a wonderful product.  Every implementation I’ve seen, however, is in practice just a web-access file share, with search that is somehow always broken</a:t>
            </a:r>
            <a:r>
              <a:rPr lang="en-US" baseline="0" dirty="0" smtClean="0"/>
              <a:t>.</a:t>
            </a:r>
          </a:p>
          <a:p>
            <a:endParaRPr lang="en-US" baseline="0" dirty="0" smtClean="0"/>
          </a:p>
          <a:p>
            <a:r>
              <a:rPr lang="en-US" baseline="0" dirty="0" smtClean="0"/>
              <a:t>Our problem is not that we need to keep people </a:t>
            </a:r>
            <a:r>
              <a:rPr lang="en-US" i="1" baseline="0" dirty="0" smtClean="0"/>
              <a:t>out</a:t>
            </a:r>
            <a:r>
              <a:rPr lang="en-US" i="0" baseline="0" dirty="0" smtClean="0"/>
              <a:t>; we are trying to bring people </a:t>
            </a:r>
            <a:r>
              <a:rPr lang="en-US" i="1" baseline="0" dirty="0" smtClean="0"/>
              <a:t>in</a:t>
            </a:r>
            <a:r>
              <a:rPr lang="en-US" i="0" baseline="0" dirty="0" smtClean="0"/>
              <a:t>.</a:t>
            </a:r>
            <a:endParaRPr lang="en-US" baseline="0" dirty="0" smtClean="0"/>
          </a:p>
        </p:txBody>
      </p:sp>
      <p:sp>
        <p:nvSpPr>
          <p:cNvPr id="4" name="Slide Number Placeholder 3"/>
          <p:cNvSpPr>
            <a:spLocks noGrp="1"/>
          </p:cNvSpPr>
          <p:nvPr>
            <p:ph type="sldNum" sz="quarter" idx="10"/>
          </p:nvPr>
        </p:nvSpPr>
        <p:spPr/>
        <p:txBody>
          <a:bodyPr/>
          <a:lstStyle/>
          <a:p>
            <a:fld id="{F4C799D5-FEB6-452F-8B38-306512DDE656}" type="slidenum">
              <a:rPr lang="en-US" smtClean="0"/>
              <a:t>5</a:t>
            </a:fld>
            <a:endParaRPr lang="en-US"/>
          </a:p>
        </p:txBody>
      </p:sp>
    </p:spTree>
    <p:extLst>
      <p:ext uri="{BB962C8B-B14F-4D97-AF65-F5344CB8AC3E}">
        <p14:creationId xmlns:p14="http://schemas.microsoft.com/office/powerpoint/2010/main" val="19710653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Real work is not shaped like this.</a:t>
            </a:r>
            <a:endParaRPr lang="en-US" baseline="0" dirty="0" smtClean="0"/>
          </a:p>
          <a:p>
            <a:endParaRPr lang="en-US" baseline="0" dirty="0" smtClean="0"/>
          </a:p>
          <a:p>
            <a:r>
              <a:rPr lang="en-US" baseline="0" dirty="0" smtClean="0"/>
              <a:t>Instead of lowering the barrier to capturing this information, you tell the tired person to FILL OUT A </a:t>
            </a:r>
            <a:r>
              <a:rPr lang="en-US" baseline="0" dirty="0" smtClean="0"/>
              <a:t>FORM.</a:t>
            </a:r>
            <a:endParaRPr lang="en-US" baseline="0" dirty="0" smtClean="0"/>
          </a:p>
          <a:p>
            <a:endParaRPr lang="en-US" baseline="0" dirty="0" smtClean="0"/>
          </a:p>
          <a:p>
            <a:r>
              <a:rPr lang="en-US" baseline="0" dirty="0" smtClean="0"/>
              <a:t>Forcing the engineer to </a:t>
            </a:r>
            <a:r>
              <a:rPr lang="en-US" baseline="0" dirty="0" smtClean="0"/>
              <a:t>do the </a:t>
            </a:r>
            <a:r>
              <a:rPr lang="en-US" i="1" baseline="0" dirty="0" smtClean="0"/>
              <a:t>extra</a:t>
            </a:r>
            <a:r>
              <a:rPr lang="en-US" i="0" baseline="0" dirty="0" smtClean="0"/>
              <a:t> work</a:t>
            </a:r>
            <a:r>
              <a:rPr lang="en-US" baseline="0" dirty="0" smtClean="0"/>
              <a:t> </a:t>
            </a:r>
            <a:r>
              <a:rPr lang="en-US" baseline="0" dirty="0" smtClean="0"/>
              <a:t>of </a:t>
            </a:r>
            <a:r>
              <a:rPr lang="en-US" baseline="0" dirty="0" smtClean="0"/>
              <a:t>re-organizing his own natural understanding of the work, so as to fit this taxonomy and </a:t>
            </a:r>
            <a:r>
              <a:rPr lang="en-US" baseline="0" dirty="0" smtClean="0"/>
              <a:t>“required fields” you’ve dreamed up.</a:t>
            </a:r>
          </a:p>
          <a:p>
            <a:endParaRPr lang="en-US" baseline="0" dirty="0" smtClean="0"/>
          </a:p>
          <a:p>
            <a:r>
              <a:rPr lang="en-US" baseline="0" dirty="0" smtClean="0"/>
              <a:t>If the finished product is not in the natural form of the thought, it is useless to the main person who would have cause to use it.</a:t>
            </a:r>
          </a:p>
          <a:p>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Forces </a:t>
            </a:r>
            <a:r>
              <a:rPr lang="en-US" baseline="0" dirty="0" smtClean="0"/>
              <a:t>you to do all the documentation at the end.</a:t>
            </a:r>
          </a:p>
        </p:txBody>
      </p:sp>
      <p:sp>
        <p:nvSpPr>
          <p:cNvPr id="4" name="Slide Number Placeholder 3"/>
          <p:cNvSpPr>
            <a:spLocks noGrp="1"/>
          </p:cNvSpPr>
          <p:nvPr>
            <p:ph type="sldNum" sz="quarter" idx="10"/>
          </p:nvPr>
        </p:nvSpPr>
        <p:spPr/>
        <p:txBody>
          <a:bodyPr/>
          <a:lstStyle/>
          <a:p>
            <a:fld id="{F4C799D5-FEB6-452F-8B38-306512DDE656}" type="slidenum">
              <a:rPr lang="en-US" smtClean="0"/>
              <a:t>6</a:t>
            </a:fld>
            <a:endParaRPr lang="en-US"/>
          </a:p>
        </p:txBody>
      </p:sp>
    </p:spTree>
    <p:extLst>
      <p:ext uri="{BB962C8B-B14F-4D97-AF65-F5344CB8AC3E}">
        <p14:creationId xmlns:p14="http://schemas.microsoft.com/office/powerpoint/2010/main" val="35896845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Emphasize</a:t>
            </a:r>
            <a:r>
              <a:rPr lang="en-US" baseline="0" dirty="0" smtClean="0"/>
              <a:t> to do </a:t>
            </a:r>
            <a:r>
              <a:rPr lang="en-US" baseline="0" dirty="0" smtClean="0"/>
              <a:t>as </a:t>
            </a:r>
            <a:r>
              <a:rPr lang="en-US" baseline="0" dirty="0" smtClean="0"/>
              <a:t>much work as </a:t>
            </a:r>
            <a:r>
              <a:rPr lang="en-US" baseline="0" dirty="0" smtClean="0"/>
              <a:t>is useful, then stop.</a:t>
            </a:r>
            <a:endParaRPr lang="en-US" baseline="0" dirty="0" smtClean="0"/>
          </a:p>
          <a:p>
            <a:endParaRPr lang="en-US" baseline="0" dirty="0" smtClean="0"/>
          </a:p>
          <a:p>
            <a:r>
              <a:rPr lang="en-US" baseline="0" dirty="0" smtClean="0"/>
              <a:t>If you write it for yourself, it will be </a:t>
            </a:r>
            <a:r>
              <a:rPr lang="en-US" i="1" baseline="0" dirty="0" smtClean="0"/>
              <a:t>good</a:t>
            </a:r>
            <a:r>
              <a:rPr lang="en-US" i="0" baseline="0" dirty="0" smtClean="0"/>
              <a:t>.</a:t>
            </a:r>
            <a:endParaRPr lang="en-US" baseline="0" dirty="0" smtClean="0"/>
          </a:p>
          <a:p>
            <a:endParaRPr lang="en-US" baseline="0" dirty="0" smtClean="0"/>
          </a:p>
          <a:p>
            <a:r>
              <a:rPr lang="en-US" baseline="0" dirty="0" smtClean="0"/>
              <a:t>“What’s a good way to start?” </a:t>
            </a:r>
          </a:p>
          <a:p>
            <a:r>
              <a:rPr lang="en-US" baseline="0" dirty="0" smtClean="0"/>
              <a:t>“What should I include?”</a:t>
            </a:r>
          </a:p>
          <a:p>
            <a:r>
              <a:rPr lang="en-US" baseline="0" dirty="0" smtClean="0"/>
              <a:t>Into a blank page, type “The </a:t>
            </a:r>
            <a:r>
              <a:rPr lang="en-US" baseline="0" dirty="0" smtClean="0"/>
              <a:t>purpose of this page </a:t>
            </a:r>
            <a:r>
              <a:rPr lang="en-US" baseline="0" dirty="0" smtClean="0"/>
              <a:t>is”.. and think, and finish the sentence.  Now you know what you should include.  If later as you are working, you wonder whether you are drifting, just look up at the first line.</a:t>
            </a:r>
            <a:endParaRPr lang="en-US" baseline="0" dirty="0" smtClean="0"/>
          </a:p>
        </p:txBody>
      </p:sp>
      <p:sp>
        <p:nvSpPr>
          <p:cNvPr id="4" name="Slide Number Placeholder 3"/>
          <p:cNvSpPr>
            <a:spLocks noGrp="1"/>
          </p:cNvSpPr>
          <p:nvPr>
            <p:ph type="sldNum" sz="quarter" idx="10"/>
          </p:nvPr>
        </p:nvSpPr>
        <p:spPr/>
        <p:txBody>
          <a:bodyPr/>
          <a:lstStyle/>
          <a:p>
            <a:fld id="{F4C799D5-FEB6-452F-8B38-306512DDE656}" type="slidenum">
              <a:rPr lang="en-US" smtClean="0"/>
              <a:t>7</a:t>
            </a:fld>
            <a:endParaRPr lang="en-US"/>
          </a:p>
        </p:txBody>
      </p:sp>
    </p:spTree>
    <p:extLst>
      <p:ext uri="{BB962C8B-B14F-4D97-AF65-F5344CB8AC3E}">
        <p14:creationId xmlns:p14="http://schemas.microsoft.com/office/powerpoint/2010/main" val="23925678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Raise </a:t>
            </a:r>
            <a:r>
              <a:rPr lang="en-US" baseline="0" dirty="0" smtClean="0"/>
              <a:t>your hand if you’ve ever gone to Wikipedia </a:t>
            </a:r>
            <a:r>
              <a:rPr lang="en-US" baseline="0" dirty="0" smtClean="0"/>
              <a:t>training.</a:t>
            </a:r>
            <a:endParaRPr lang="en-US" baseline="0" dirty="0" smtClean="0"/>
          </a:p>
        </p:txBody>
      </p:sp>
      <p:sp>
        <p:nvSpPr>
          <p:cNvPr id="4" name="Slide Number Placeholder 3"/>
          <p:cNvSpPr>
            <a:spLocks noGrp="1"/>
          </p:cNvSpPr>
          <p:nvPr>
            <p:ph type="sldNum" sz="quarter" idx="10"/>
          </p:nvPr>
        </p:nvSpPr>
        <p:spPr/>
        <p:txBody>
          <a:bodyPr/>
          <a:lstStyle/>
          <a:p>
            <a:fld id="{F4C799D5-FEB6-452F-8B38-306512DDE656}" type="slidenum">
              <a:rPr lang="en-US" smtClean="0"/>
              <a:t>8</a:t>
            </a:fld>
            <a:endParaRPr lang="en-US"/>
          </a:p>
        </p:txBody>
      </p:sp>
    </p:spTree>
    <p:extLst>
      <p:ext uri="{BB962C8B-B14F-4D97-AF65-F5344CB8AC3E}">
        <p14:creationId xmlns:p14="http://schemas.microsoft.com/office/powerpoint/2010/main" val="114250757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Now</a:t>
            </a:r>
            <a:r>
              <a:rPr lang="en-US" baseline="0" dirty="0" smtClean="0"/>
              <a:t>, things </a:t>
            </a:r>
            <a:r>
              <a:rPr lang="en-US" baseline="0" dirty="0" smtClean="0"/>
              <a:t>YOU can do as a caretaker of </a:t>
            </a:r>
            <a:r>
              <a:rPr lang="en-US" baseline="0" dirty="0" smtClean="0"/>
              <a:t>the wiki, to </a:t>
            </a:r>
            <a:r>
              <a:rPr lang="en-US" baseline="0" dirty="0" smtClean="0"/>
              <a:t>help it be </a:t>
            </a:r>
            <a:r>
              <a:rPr lang="en-US" baseline="0" dirty="0" smtClean="0"/>
              <a:t>successful.</a:t>
            </a:r>
            <a:endParaRPr lang="en-US" dirty="0"/>
          </a:p>
        </p:txBody>
      </p:sp>
      <p:sp>
        <p:nvSpPr>
          <p:cNvPr id="4" name="Slide Number Placeholder 3"/>
          <p:cNvSpPr>
            <a:spLocks noGrp="1"/>
          </p:cNvSpPr>
          <p:nvPr>
            <p:ph type="sldNum" sz="quarter" idx="10"/>
          </p:nvPr>
        </p:nvSpPr>
        <p:spPr/>
        <p:txBody>
          <a:bodyPr/>
          <a:lstStyle/>
          <a:p>
            <a:fld id="{F4C799D5-FEB6-452F-8B38-306512DDE656}" type="slidenum">
              <a:rPr lang="en-US" smtClean="0"/>
              <a:t>9</a:t>
            </a:fld>
            <a:endParaRPr lang="en-US"/>
          </a:p>
        </p:txBody>
      </p:sp>
    </p:spTree>
    <p:extLst>
      <p:ext uri="{BB962C8B-B14F-4D97-AF65-F5344CB8AC3E}">
        <p14:creationId xmlns:p14="http://schemas.microsoft.com/office/powerpoint/2010/main" val="11425075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46D92AD-9E80-4823-AC9C-7B2A045AF1D1}" type="datetimeFigureOut">
              <a:rPr lang="en-US" smtClean="0"/>
              <a:t>2017-05-18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52174873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D92AD-9E80-4823-AC9C-7B2A045AF1D1}" type="datetimeFigureOut">
              <a:rPr lang="en-US" smtClean="0"/>
              <a:t>2017-05-18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385259775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D92AD-9E80-4823-AC9C-7B2A045AF1D1}" type="datetimeFigureOut">
              <a:rPr lang="en-US" smtClean="0"/>
              <a:t>2017-05-18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32963439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46D92AD-9E80-4823-AC9C-7B2A045AF1D1}" type="datetimeFigureOut">
              <a:rPr lang="en-US" smtClean="0"/>
              <a:t>2017-05-18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32033510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46D92AD-9E80-4823-AC9C-7B2A045AF1D1}" type="datetimeFigureOut">
              <a:rPr lang="en-US" smtClean="0"/>
              <a:t>2017-05-18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35752492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46D92AD-9E80-4823-AC9C-7B2A045AF1D1}" type="datetimeFigureOut">
              <a:rPr lang="en-US" smtClean="0"/>
              <a:t>2017-05-18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1466798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46D92AD-9E80-4823-AC9C-7B2A045AF1D1}" type="datetimeFigureOut">
              <a:rPr lang="en-US" smtClean="0"/>
              <a:t>2017-05-18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420279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46D92AD-9E80-4823-AC9C-7B2A045AF1D1}" type="datetimeFigureOut">
              <a:rPr lang="en-US" smtClean="0"/>
              <a:t>2017-05-18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41194569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46D92AD-9E80-4823-AC9C-7B2A045AF1D1}" type="datetimeFigureOut">
              <a:rPr lang="en-US" smtClean="0"/>
              <a:t>2017-05-18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25640870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D92AD-9E80-4823-AC9C-7B2A045AF1D1}" type="datetimeFigureOut">
              <a:rPr lang="en-US" smtClean="0"/>
              <a:t>2017-05-18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23912380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46D92AD-9E80-4823-AC9C-7B2A045AF1D1}" type="datetimeFigureOut">
              <a:rPr lang="en-US" smtClean="0"/>
              <a:t>2017-05-18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D76885-7EAE-4D20-B369-3F30300A095E}" type="slidenum">
              <a:rPr lang="en-US" smtClean="0"/>
              <a:t>‹#›</a:t>
            </a:fld>
            <a:endParaRPr lang="en-US"/>
          </a:p>
        </p:txBody>
      </p:sp>
    </p:spTree>
    <p:extLst>
      <p:ext uri="{BB962C8B-B14F-4D97-AF65-F5344CB8AC3E}">
        <p14:creationId xmlns:p14="http://schemas.microsoft.com/office/powerpoint/2010/main" val="27821053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46D92AD-9E80-4823-AC9C-7B2A045AF1D1}" type="datetimeFigureOut">
              <a:rPr lang="en-US" smtClean="0"/>
              <a:t>2017-05-18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1D76885-7EAE-4D20-B369-3F30300A095E}" type="slidenum">
              <a:rPr lang="en-US" smtClean="0"/>
              <a:t>‹#›</a:t>
            </a:fld>
            <a:endParaRPr lang="en-US"/>
          </a:p>
        </p:txBody>
      </p:sp>
    </p:spTree>
    <p:extLst>
      <p:ext uri="{BB962C8B-B14F-4D97-AF65-F5344CB8AC3E}">
        <p14:creationId xmlns:p14="http://schemas.microsoft.com/office/powerpoint/2010/main" val="3816297740"/>
      </p:ext>
    </p:extLst>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fr-FR" dirty="0" smtClean="0"/>
              <a:t>Wikis for simple &amp; effective documentation</a:t>
            </a:r>
            <a:endParaRPr lang="en-US" dirty="0"/>
          </a:p>
        </p:txBody>
      </p:sp>
      <p:sp>
        <p:nvSpPr>
          <p:cNvPr id="4" name="TextBox 3"/>
          <p:cNvSpPr txBox="1"/>
          <p:nvPr/>
        </p:nvSpPr>
        <p:spPr>
          <a:xfrm>
            <a:off x="3739881" y="4343400"/>
            <a:ext cx="1664238" cy="923330"/>
          </a:xfrm>
          <a:prstGeom prst="rect">
            <a:avLst/>
          </a:prstGeom>
          <a:noFill/>
        </p:spPr>
        <p:txBody>
          <a:bodyPr wrap="none" rtlCol="0">
            <a:spAutoFit/>
          </a:bodyPr>
          <a:lstStyle/>
          <a:p>
            <a:pPr algn="ctr"/>
            <a:r>
              <a:rPr lang="en-US" dirty="0" smtClean="0"/>
              <a:t>Chris Ursich</a:t>
            </a:r>
          </a:p>
          <a:p>
            <a:pPr algn="ctr"/>
            <a:r>
              <a:rPr lang="en-US" dirty="0" smtClean="0"/>
              <a:t>NEOISF Meetup</a:t>
            </a:r>
          </a:p>
          <a:p>
            <a:pPr algn="ctr"/>
            <a:r>
              <a:rPr lang="en-US" dirty="0" smtClean="0"/>
              <a:t>May 2017</a:t>
            </a:r>
            <a:endParaRPr lang="en-US" dirty="0"/>
          </a:p>
        </p:txBody>
      </p:sp>
      <p:pic>
        <p:nvPicPr>
          <p:cNvPr id="5" name="Picture 4"/>
          <p:cNvPicPr>
            <a:picLocks noChangeAspect="1"/>
          </p:cNvPicPr>
          <p:nvPr/>
        </p:nvPicPr>
        <p:blipFill>
          <a:blip r:embed="rId3" cstate="print">
            <a:lum bright="70000" contrast="-70000"/>
            <a:extLst>
              <a:ext uri="{28A0092B-C50C-407E-A947-70E740481C1C}">
                <a14:useLocalDpi xmlns:a14="http://schemas.microsoft.com/office/drawing/2010/main" val="0"/>
              </a:ext>
            </a:extLst>
          </a:blip>
          <a:stretch>
            <a:fillRect/>
          </a:stretch>
        </p:blipFill>
        <p:spPr>
          <a:xfrm>
            <a:off x="5557837" y="6286500"/>
            <a:ext cx="385763" cy="342900"/>
          </a:xfrm>
          <a:prstGeom prst="rect">
            <a:avLst/>
          </a:prstGeom>
        </p:spPr>
      </p:pic>
      <p:sp>
        <p:nvSpPr>
          <p:cNvPr id="7" name="Content Placeholder 2"/>
          <p:cNvSpPr txBox="1">
            <a:spLocks/>
          </p:cNvSpPr>
          <p:nvPr/>
        </p:nvSpPr>
        <p:spPr>
          <a:xfrm>
            <a:off x="6019800" y="6172200"/>
            <a:ext cx="2971800" cy="571500"/>
          </a:xfrm>
          <a:prstGeom prst="rect">
            <a:avLst/>
          </a:prstGeom>
        </p:spPr>
        <p:txBody>
          <a:bodyPr vert="horz" lIns="91440" tIns="45720" rIns="91440" bIns="45720" rtlCol="0">
            <a:normAutofit lnSpcReduction="10000"/>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1100" dirty="0" smtClean="0"/>
              <a:t>WARNING: This presentation contains intentionally poor grammar for the purpose of informal delivery.  Reader discretion is advised.</a:t>
            </a:r>
            <a:endParaRPr lang="en-US" sz="1100" dirty="0"/>
          </a:p>
        </p:txBody>
      </p:sp>
      <p:pic>
        <p:nvPicPr>
          <p:cNvPr id="3" name="Picture 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04800" y="6334125"/>
            <a:ext cx="838200" cy="295275"/>
          </a:xfrm>
          <a:prstGeom prst="rect">
            <a:avLst/>
          </a:prstGeom>
        </p:spPr>
      </p:pic>
    </p:spTree>
    <p:extLst>
      <p:ext uri="{BB962C8B-B14F-4D97-AF65-F5344CB8AC3E}">
        <p14:creationId xmlns:p14="http://schemas.microsoft.com/office/powerpoint/2010/main" val="154298992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design it until after.</a:t>
            </a:r>
            <a:endParaRPr lang="en-US" dirty="0"/>
          </a:p>
        </p:txBody>
      </p:sp>
      <p:sp>
        <p:nvSpPr>
          <p:cNvPr id="3" name="Content Placeholder 2"/>
          <p:cNvSpPr>
            <a:spLocks noGrp="1"/>
          </p:cNvSpPr>
          <p:nvPr>
            <p:ph idx="1"/>
          </p:nvPr>
        </p:nvSpPr>
        <p:spPr>
          <a:xfrm>
            <a:off x="457200" y="1600200"/>
            <a:ext cx="8153400" cy="4953000"/>
          </a:xfrm>
        </p:spPr>
        <p:txBody>
          <a:bodyPr>
            <a:normAutofit lnSpcReduction="10000"/>
          </a:bodyPr>
          <a:lstStyle/>
          <a:p>
            <a:pPr marL="0" indent="0">
              <a:buNone/>
            </a:pPr>
            <a:r>
              <a:rPr lang="en-US" dirty="0" smtClean="0"/>
              <a:t>Let people use it however they find it intuitive, not what you think is the “right” way.</a:t>
            </a:r>
          </a:p>
          <a:p>
            <a:pPr marL="0" indent="0">
              <a:buNone/>
            </a:pPr>
            <a:endParaRPr lang="en-US" sz="400" dirty="0" smtClean="0"/>
          </a:p>
          <a:p>
            <a:pPr marL="0" indent="0">
              <a:buNone/>
            </a:pPr>
            <a:r>
              <a:rPr lang="en-US" dirty="0" smtClean="0"/>
              <a:t>Ex: Don’t create a naming convention for articles.</a:t>
            </a:r>
          </a:p>
          <a:p>
            <a:pPr marL="0" indent="0">
              <a:buNone/>
            </a:pPr>
            <a:endParaRPr lang="en-US" dirty="0"/>
          </a:p>
          <a:p>
            <a:pPr marL="0" indent="0">
              <a:buNone/>
            </a:pPr>
            <a:endParaRPr lang="en-US" dirty="0"/>
          </a:p>
          <a:p>
            <a:pPr marL="0" indent="0">
              <a:buNone/>
            </a:pPr>
            <a:endParaRPr lang="en-US" b="1" dirty="0" smtClean="0"/>
          </a:p>
          <a:p>
            <a:pPr marL="0" indent="0">
              <a:buNone/>
            </a:pPr>
            <a:r>
              <a:rPr lang="en-US" b="1" dirty="0" smtClean="0"/>
              <a:t>Observe</a:t>
            </a:r>
            <a:r>
              <a:rPr lang="en-US" dirty="0" smtClean="0"/>
              <a:t> how people use it, then lightly organize to </a:t>
            </a:r>
            <a:r>
              <a:rPr lang="en-US" b="1" dirty="0" smtClean="0"/>
              <a:t>support those uses</a:t>
            </a:r>
            <a:r>
              <a:rPr lang="en-US" dirty="0" smtClean="0"/>
              <a:t>.</a:t>
            </a:r>
            <a:endParaRPr lang="en-US" dirty="0"/>
          </a:p>
        </p:txBody>
      </p:sp>
      <p:sp>
        <p:nvSpPr>
          <p:cNvPr id="5" name="Content Placeholder 2"/>
          <p:cNvSpPr txBox="1">
            <a:spLocks/>
          </p:cNvSpPr>
          <p:nvPr/>
        </p:nvSpPr>
        <p:spPr>
          <a:xfrm>
            <a:off x="2743200" y="3779837"/>
            <a:ext cx="6400800" cy="1096963"/>
          </a:xfrm>
          <a:prstGeom prst="rect">
            <a:avLst/>
          </a:prstGeom>
          <a:solidFill>
            <a:schemeClr val="tx2">
              <a:lumMod val="75000"/>
            </a:schemeClr>
          </a:solidFill>
        </p:spPr>
        <p:txBody>
          <a:bodyPr vert="horz" lIns="91440" tIns="45720" rIns="91440" bIns="45720" rtlCol="0" anchor="ctr">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000" b="1" i="1" dirty="0" smtClean="0">
                <a:solidFill>
                  <a:schemeClr val="bg1"/>
                </a:solidFill>
                <a:latin typeface="Book Antiqua" panose="02040602050305030304" pitchFamily="18" charset="0"/>
              </a:rPr>
              <a:t>laying its foundation on such principles and organizing its powers in such form, as to them shall seem most likely to effect their Safety and Happiness.</a:t>
            </a:r>
            <a:endParaRPr lang="en-US" sz="2000" b="1" i="1" dirty="0">
              <a:solidFill>
                <a:schemeClr val="bg1"/>
              </a:solidFill>
              <a:latin typeface="Book Antiqua" panose="02040602050305030304" pitchFamily="18" charset="0"/>
            </a:endParaRPr>
          </a:p>
        </p:txBody>
      </p:sp>
    </p:spTree>
    <p:extLst>
      <p:ext uri="{BB962C8B-B14F-4D97-AF65-F5344CB8AC3E}">
        <p14:creationId xmlns:p14="http://schemas.microsoft.com/office/powerpoint/2010/main" val="414152601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1604962"/>
            <a:ext cx="3157538" cy="4567238"/>
          </a:xfrm>
          <a:prstGeom prst="rect">
            <a:avLst/>
          </a:prstGeom>
        </p:spPr>
      </p:pic>
      <p:sp>
        <p:nvSpPr>
          <p:cNvPr id="4" name="Content Placeholder 2"/>
          <p:cNvSpPr txBox="1">
            <a:spLocks/>
          </p:cNvSpPr>
          <p:nvPr/>
        </p:nvSpPr>
        <p:spPr>
          <a:xfrm>
            <a:off x="4495800" y="1676400"/>
            <a:ext cx="3962400" cy="3505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i="1" dirty="0" smtClean="0"/>
              <a:t>“Assume </a:t>
            </a:r>
            <a:r>
              <a:rPr lang="en-US" sz="2400" i="1" dirty="0"/>
              <a:t>that all information can be shared with the team, instead of assuming that no information can be shared. Restricting information should be a conscious effort, and you'd better have a good reason for doing </a:t>
            </a:r>
            <a:r>
              <a:rPr lang="en-US" sz="2400" i="1" dirty="0" smtClean="0"/>
              <a:t>so.”</a:t>
            </a:r>
            <a:endParaRPr lang="en-US" sz="2400" i="1" dirty="0"/>
          </a:p>
        </p:txBody>
      </p:sp>
      <p:sp>
        <p:nvSpPr>
          <p:cNvPr id="5" name="Title 4"/>
          <p:cNvSpPr>
            <a:spLocks noGrp="1"/>
          </p:cNvSpPr>
          <p:nvPr>
            <p:ph type="title"/>
          </p:nvPr>
        </p:nvSpPr>
        <p:spPr/>
        <p:txBody>
          <a:bodyPr/>
          <a:lstStyle/>
          <a:p>
            <a:r>
              <a:rPr lang="en-US" dirty="0" smtClean="0"/>
              <a:t>Default to open.</a:t>
            </a:r>
            <a:endParaRPr lang="en-US" dirty="0"/>
          </a:p>
        </p:txBody>
      </p:sp>
      <p:sp>
        <p:nvSpPr>
          <p:cNvPr id="6" name="Content Placeholder 2"/>
          <p:cNvSpPr txBox="1">
            <a:spLocks/>
          </p:cNvSpPr>
          <p:nvPr/>
        </p:nvSpPr>
        <p:spPr>
          <a:xfrm>
            <a:off x="4495800" y="5105400"/>
            <a:ext cx="4191000" cy="10668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dirty="0" smtClean="0"/>
              <a:t>Chris </a:t>
            </a:r>
            <a:r>
              <a:rPr lang="en-US" sz="2400" dirty="0" err="1" smtClean="0"/>
              <a:t>DiBona</a:t>
            </a:r>
            <a:endParaRPr lang="en-US" sz="2400" dirty="0" smtClean="0"/>
          </a:p>
          <a:p>
            <a:pPr marL="0" indent="0">
              <a:buNone/>
            </a:pPr>
            <a:r>
              <a:rPr lang="en-US" sz="2400" dirty="0" smtClean="0"/>
              <a:t>leader </a:t>
            </a:r>
            <a:r>
              <a:rPr lang="en-US" sz="2400" dirty="0"/>
              <a:t>of open-source, </a:t>
            </a:r>
            <a:r>
              <a:rPr lang="en-US" sz="2400" dirty="0" smtClean="0"/>
              <a:t>Google</a:t>
            </a:r>
            <a:endParaRPr lang="en-US" sz="2400" dirty="0"/>
          </a:p>
        </p:txBody>
      </p:sp>
    </p:spTree>
    <p:extLst>
      <p:ext uri="{BB962C8B-B14F-4D97-AF65-F5344CB8AC3E}">
        <p14:creationId xmlns:p14="http://schemas.microsoft.com/office/powerpoint/2010/main" val="278839791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Security!</a:t>
            </a:r>
            <a:endParaRPr lang="en-US" dirty="0"/>
          </a:p>
        </p:txBody>
      </p:sp>
      <p:sp>
        <p:nvSpPr>
          <p:cNvPr id="3" name="Content Placeholder 2"/>
          <p:cNvSpPr>
            <a:spLocks noGrp="1"/>
          </p:cNvSpPr>
          <p:nvPr>
            <p:ph idx="1"/>
          </p:nvPr>
        </p:nvSpPr>
        <p:spPr/>
        <p:txBody>
          <a:bodyPr>
            <a:normAutofit lnSpcReduction="10000"/>
          </a:bodyPr>
          <a:lstStyle/>
          <a:p>
            <a:r>
              <a:rPr lang="en-US" dirty="0" smtClean="0"/>
              <a:t>Opposite of our security training</a:t>
            </a:r>
          </a:p>
          <a:p>
            <a:pPr lvl="1"/>
            <a:r>
              <a:rPr lang="en-US" dirty="0" smtClean="0"/>
              <a:t>Principle of least privilege!</a:t>
            </a:r>
          </a:p>
          <a:p>
            <a:pPr lvl="1"/>
            <a:r>
              <a:rPr lang="en-US" dirty="0" smtClean="0"/>
              <a:t>Chain of approval!</a:t>
            </a:r>
          </a:p>
          <a:p>
            <a:r>
              <a:rPr lang="en-US" dirty="0" smtClean="0"/>
              <a:t>Primary risk is disclosure</a:t>
            </a:r>
          </a:p>
          <a:p>
            <a:pPr lvl="1"/>
            <a:r>
              <a:rPr lang="en-US" dirty="0" smtClean="0"/>
              <a:t>All changes are tracked and undo-able.</a:t>
            </a:r>
          </a:p>
          <a:p>
            <a:pPr lvl="1"/>
            <a:r>
              <a:rPr lang="en-US" dirty="0" smtClean="0"/>
              <a:t>Common sense:  No passwords or secrets</a:t>
            </a:r>
          </a:p>
          <a:p>
            <a:pPr lvl="1"/>
            <a:r>
              <a:rPr lang="en-US" dirty="0" smtClean="0"/>
              <a:t>Access control is possible.</a:t>
            </a:r>
          </a:p>
          <a:p>
            <a:r>
              <a:rPr lang="en-US" dirty="0" smtClean="0"/>
              <a:t>Every organization is different, but in my experience, </a:t>
            </a:r>
            <a:r>
              <a:rPr lang="en-US" b="1" dirty="0" smtClean="0"/>
              <a:t>the risks are well worth it.</a:t>
            </a:r>
          </a:p>
        </p:txBody>
      </p:sp>
    </p:spTree>
    <p:extLst>
      <p:ext uri="{BB962C8B-B14F-4D97-AF65-F5344CB8AC3E}">
        <p14:creationId xmlns:p14="http://schemas.microsoft.com/office/powerpoint/2010/main" val="286365303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Don’t correct mistakes.</a:t>
            </a:r>
            <a:endParaRPr lang="en-US" dirty="0"/>
          </a:p>
        </p:txBody>
      </p:sp>
      <p:sp>
        <p:nvSpPr>
          <p:cNvPr id="3" name="Content Placeholder 2"/>
          <p:cNvSpPr>
            <a:spLocks noGrp="1"/>
          </p:cNvSpPr>
          <p:nvPr>
            <p:ph idx="1"/>
          </p:nvPr>
        </p:nvSpPr>
        <p:spPr>
          <a:xfrm>
            <a:off x="457200" y="2209800"/>
            <a:ext cx="8229600" cy="3916363"/>
          </a:xfrm>
        </p:spPr>
        <p:txBody>
          <a:bodyPr/>
          <a:lstStyle/>
          <a:p>
            <a:pPr marL="0" indent="0">
              <a:buNone/>
            </a:pPr>
            <a:r>
              <a:rPr lang="en-US" dirty="0" smtClean="0"/>
              <a:t>If you run the wiki, don’t correct content mistakes.</a:t>
            </a:r>
          </a:p>
          <a:p>
            <a:pPr marL="0" indent="0">
              <a:buNone/>
            </a:pPr>
            <a:endParaRPr lang="en-US" dirty="0"/>
          </a:p>
          <a:p>
            <a:pPr marL="0" indent="0">
              <a:buNone/>
            </a:pPr>
            <a:r>
              <a:rPr lang="en-US" dirty="0" smtClean="0"/>
              <a:t>Don’t put yourself into the position of editor.  No one likes being corrected.</a:t>
            </a:r>
            <a:br>
              <a:rPr lang="en-US" dirty="0" smtClean="0"/>
            </a:br>
            <a:r>
              <a:rPr lang="en-US" dirty="0" smtClean="0"/>
              <a:t>Puts emphasis onto formal correctness.</a:t>
            </a:r>
            <a:endParaRPr lang="en-US" dirty="0"/>
          </a:p>
        </p:txBody>
      </p:sp>
    </p:spTree>
    <p:extLst>
      <p:ext uri="{BB962C8B-B14F-4D97-AF65-F5344CB8AC3E}">
        <p14:creationId xmlns:p14="http://schemas.microsoft.com/office/powerpoint/2010/main" val="156641934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Use positive reinforcement.</a:t>
            </a:r>
            <a:endParaRPr lang="en-US" dirty="0"/>
          </a:p>
        </p:txBody>
      </p:sp>
      <p:sp>
        <p:nvSpPr>
          <p:cNvPr id="3" name="Content Placeholder 2"/>
          <p:cNvSpPr>
            <a:spLocks noGrp="1"/>
          </p:cNvSpPr>
          <p:nvPr>
            <p:ph idx="1"/>
          </p:nvPr>
        </p:nvSpPr>
        <p:spPr/>
        <p:txBody>
          <a:bodyPr>
            <a:normAutofit/>
          </a:bodyPr>
          <a:lstStyle/>
          <a:p>
            <a:r>
              <a:rPr lang="en-US" dirty="0" smtClean="0"/>
              <a:t>Featured Article</a:t>
            </a:r>
          </a:p>
          <a:p>
            <a:pPr lvl="1"/>
            <a:r>
              <a:rPr lang="en-US" dirty="0" smtClean="0"/>
              <a:t>Look for recent changes by infrequent contributors.  (</a:t>
            </a:r>
            <a:r>
              <a:rPr lang="en-US" dirty="0" err="1" smtClean="0"/>
              <a:t>Special:RecentChanges</a:t>
            </a:r>
            <a:r>
              <a:rPr lang="en-US" dirty="0" smtClean="0"/>
              <a:t>)</a:t>
            </a:r>
          </a:p>
          <a:p>
            <a:pPr lvl="1"/>
            <a:r>
              <a:rPr lang="en-US" dirty="0" smtClean="0"/>
              <a:t>Transclude the article onto the main page, and give a byline.</a:t>
            </a:r>
          </a:p>
          <a:p>
            <a:pPr lvl="2"/>
            <a:r>
              <a:rPr lang="en-US" dirty="0" smtClean="0"/>
              <a:t>Ex: </a:t>
            </a:r>
            <a:r>
              <a:rPr lang="en-US" i="1" u="sng" dirty="0" smtClean="0"/>
              <a:t>Log rotation scheme</a:t>
            </a:r>
            <a:r>
              <a:rPr lang="en-US" i="1" dirty="0" smtClean="0"/>
              <a:t> updated by Patty</a:t>
            </a:r>
          </a:p>
          <a:p>
            <a:pPr lvl="1"/>
            <a:r>
              <a:rPr lang="en-US" dirty="0" smtClean="0"/>
              <a:t>New feature weekly.  Microscopic degree of effort.</a:t>
            </a:r>
          </a:p>
          <a:p>
            <a:r>
              <a:rPr lang="en-US" dirty="0" smtClean="0"/>
              <a:t>Article counter</a:t>
            </a:r>
          </a:p>
          <a:p>
            <a:pPr lvl="1"/>
            <a:r>
              <a:rPr lang="en-US" dirty="0" smtClean="0"/>
              <a:t>“Magic word:”  {{NUMBEROFARTICLES}}</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10000" y="5162505"/>
            <a:ext cx="971686" cy="323895"/>
          </a:xfrm>
          <a:prstGeom prst="rect">
            <a:avLst/>
          </a:prstGeom>
        </p:spPr>
      </p:pic>
    </p:spTree>
    <p:extLst>
      <p:ext uri="{BB962C8B-B14F-4D97-AF65-F5344CB8AC3E}">
        <p14:creationId xmlns:p14="http://schemas.microsoft.com/office/powerpoint/2010/main" val="290799606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Play to wiki strengths.</a:t>
            </a:r>
            <a:endParaRPr lang="en-US" dirty="0"/>
          </a:p>
        </p:txBody>
      </p:sp>
      <p:sp>
        <p:nvSpPr>
          <p:cNvPr id="3" name="Content Placeholder 2"/>
          <p:cNvSpPr>
            <a:spLocks noGrp="1"/>
          </p:cNvSpPr>
          <p:nvPr>
            <p:ph idx="1"/>
          </p:nvPr>
        </p:nvSpPr>
        <p:spPr/>
        <p:txBody>
          <a:bodyPr/>
          <a:lstStyle/>
          <a:p>
            <a:pPr marL="0" indent="0">
              <a:buNone/>
            </a:pPr>
            <a:r>
              <a:rPr lang="en-US" b="1" dirty="0" smtClean="0"/>
              <a:t>Simplicity is key</a:t>
            </a:r>
            <a:r>
              <a:rPr lang="en-US" dirty="0" smtClean="0"/>
              <a:t> to low activation energy and low maintenance.</a:t>
            </a:r>
          </a:p>
          <a:p>
            <a:r>
              <a:rPr lang="en-US" dirty="0" smtClean="0"/>
              <a:t>Text.  Some images.  Maybe a PDF.  That’s it.</a:t>
            </a:r>
          </a:p>
          <a:p>
            <a:r>
              <a:rPr lang="en-US" dirty="0" smtClean="0"/>
              <a:t>Use plain </a:t>
            </a:r>
            <a:r>
              <a:rPr lang="en-US" dirty="0" err="1" smtClean="0"/>
              <a:t>MediaWiki</a:t>
            </a:r>
            <a:r>
              <a:rPr lang="en-US" dirty="0" smtClean="0"/>
              <a:t>.</a:t>
            </a:r>
          </a:p>
          <a:p>
            <a:endParaRPr lang="en-US" dirty="0" smtClean="0"/>
          </a:p>
          <a:p>
            <a:endParaRPr lang="en-US" dirty="0"/>
          </a:p>
          <a:p>
            <a:r>
              <a:rPr lang="en-US" dirty="0" smtClean="0"/>
              <a:t>Minimize extensions or other add-ons.</a:t>
            </a:r>
            <a:br>
              <a:rPr lang="en-US" dirty="0" smtClean="0"/>
            </a:br>
            <a:r>
              <a:rPr lang="en-US" dirty="0" smtClean="0"/>
              <a:t>(The comes-with set is probably sufficient.)</a:t>
            </a:r>
          </a:p>
          <a:p>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14900" y="3276600"/>
            <a:ext cx="1714500" cy="1619250"/>
          </a:xfrm>
          <a:prstGeom prst="rect">
            <a:avLst/>
          </a:prstGeom>
        </p:spPr>
      </p:pic>
    </p:spTree>
    <p:extLst>
      <p:ext uri="{BB962C8B-B14F-4D97-AF65-F5344CB8AC3E}">
        <p14:creationId xmlns:p14="http://schemas.microsoft.com/office/powerpoint/2010/main" val="22673739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Weaknesses</a:t>
            </a:r>
            <a:endParaRPr lang="en-US" dirty="0"/>
          </a:p>
        </p:txBody>
      </p:sp>
      <p:sp>
        <p:nvSpPr>
          <p:cNvPr id="3" name="Content Placeholder 2"/>
          <p:cNvSpPr>
            <a:spLocks noGrp="1"/>
          </p:cNvSpPr>
          <p:nvPr>
            <p:ph idx="1"/>
          </p:nvPr>
        </p:nvSpPr>
        <p:spPr/>
        <p:txBody>
          <a:bodyPr>
            <a:normAutofit/>
          </a:bodyPr>
          <a:lstStyle/>
          <a:p>
            <a:r>
              <a:rPr lang="en-US" dirty="0" smtClean="0"/>
              <a:t>Search is slightly wonky.</a:t>
            </a:r>
          </a:p>
          <a:p>
            <a:pPr lvl="1"/>
            <a:r>
              <a:rPr lang="en-US" dirty="0" smtClean="0"/>
              <a:t>But the person who most often needs your documentation is </a:t>
            </a:r>
            <a:r>
              <a:rPr lang="en-US" i="1" dirty="0" smtClean="0"/>
              <a:t>you</a:t>
            </a:r>
            <a:r>
              <a:rPr lang="en-US" dirty="0" smtClean="0"/>
              <a:t>.</a:t>
            </a:r>
          </a:p>
          <a:p>
            <a:r>
              <a:rPr lang="en-US" dirty="0" smtClean="0"/>
              <a:t>File handling is somewhat manual.</a:t>
            </a:r>
          </a:p>
          <a:p>
            <a:pPr lvl="1"/>
            <a:r>
              <a:rPr lang="en-US" dirty="0" smtClean="0"/>
              <a:t>But play to wiki strengths.</a:t>
            </a:r>
          </a:p>
          <a:p>
            <a:pPr marL="457200" lvl="1" indent="0">
              <a:buNone/>
            </a:pPr>
            <a:endParaRPr lang="en-US" dirty="0"/>
          </a:p>
        </p:txBody>
      </p:sp>
      <p:sp>
        <p:nvSpPr>
          <p:cNvPr id="4" name="TextBox 3"/>
          <p:cNvSpPr txBox="1"/>
          <p:nvPr/>
        </p:nvSpPr>
        <p:spPr>
          <a:xfrm>
            <a:off x="1951507" y="5181600"/>
            <a:ext cx="5240987" cy="1077218"/>
          </a:xfrm>
          <a:prstGeom prst="rect">
            <a:avLst/>
          </a:prstGeom>
          <a:noFill/>
        </p:spPr>
        <p:txBody>
          <a:bodyPr wrap="none" rtlCol="0">
            <a:spAutoFit/>
          </a:bodyPr>
          <a:lstStyle/>
          <a:p>
            <a:pPr algn="ctr"/>
            <a:r>
              <a:rPr lang="en-US" sz="3200" dirty="0"/>
              <a:t>Still hits a </a:t>
            </a:r>
            <a:r>
              <a:rPr lang="en-US" sz="3200" b="1" dirty="0"/>
              <a:t>sweet spot</a:t>
            </a:r>
            <a:r>
              <a:rPr lang="en-US" sz="3200" dirty="0"/>
              <a:t> for </a:t>
            </a:r>
            <a:r>
              <a:rPr lang="en-US" sz="3200" dirty="0" smtClean="0"/>
              <a:t>what</a:t>
            </a:r>
          </a:p>
          <a:p>
            <a:pPr algn="ctr"/>
            <a:r>
              <a:rPr lang="en-US" sz="3200" dirty="0" smtClean="0"/>
              <a:t>real </a:t>
            </a:r>
            <a:r>
              <a:rPr lang="en-US" sz="3200" dirty="0"/>
              <a:t>engineers </a:t>
            </a:r>
            <a:r>
              <a:rPr lang="en-US" sz="3200" dirty="0" smtClean="0"/>
              <a:t>need </a:t>
            </a:r>
            <a:r>
              <a:rPr lang="en-US" sz="3200" dirty="0"/>
              <a:t>every </a:t>
            </a:r>
            <a:r>
              <a:rPr lang="en-US" sz="3200" dirty="0" smtClean="0"/>
              <a:t>day</a:t>
            </a:r>
            <a:endParaRPr lang="en-US" sz="3200" dirty="0"/>
          </a:p>
        </p:txBody>
      </p:sp>
    </p:spTree>
    <p:extLst>
      <p:ext uri="{BB962C8B-B14F-4D97-AF65-F5344CB8AC3E}">
        <p14:creationId xmlns:p14="http://schemas.microsoft.com/office/powerpoint/2010/main" val="521103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063625"/>
            <a:ext cx="7772400" cy="1470025"/>
          </a:xfrm>
        </p:spPr>
        <p:txBody>
          <a:bodyPr/>
          <a:lstStyle/>
          <a:p>
            <a:r>
              <a:rPr lang="en-US" dirty="0" smtClean="0"/>
              <a:t>Bottom line</a:t>
            </a:r>
            <a:endParaRPr lang="en-US" dirty="0"/>
          </a:p>
        </p:txBody>
      </p:sp>
      <p:sp>
        <p:nvSpPr>
          <p:cNvPr id="3" name="Content Placeholder 2"/>
          <p:cNvSpPr>
            <a:spLocks noGrp="1"/>
          </p:cNvSpPr>
          <p:nvPr>
            <p:ph type="subTitle" idx="1"/>
          </p:nvPr>
        </p:nvSpPr>
        <p:spPr>
          <a:xfrm>
            <a:off x="838200" y="2819400"/>
            <a:ext cx="7467600" cy="1752600"/>
          </a:xfrm>
        </p:spPr>
        <p:txBody>
          <a:bodyPr/>
          <a:lstStyle/>
          <a:p>
            <a:r>
              <a:rPr lang="en-US" dirty="0" smtClean="0"/>
              <a:t>Wikis are an easy way for more,</a:t>
            </a:r>
          </a:p>
          <a:p>
            <a:r>
              <a:rPr lang="en-US" dirty="0" smtClean="0"/>
              <a:t>meaningful documentation to happen.</a:t>
            </a:r>
            <a:endParaRPr lang="en-US" dirty="0"/>
          </a:p>
        </p:txBody>
      </p:sp>
    </p:spTree>
    <p:extLst>
      <p:ext uri="{BB962C8B-B14F-4D97-AF65-F5344CB8AC3E}">
        <p14:creationId xmlns:p14="http://schemas.microsoft.com/office/powerpoint/2010/main" val="176878496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idea</a:t>
            </a:r>
            <a:endParaRPr lang="en-US" dirty="0"/>
          </a:p>
        </p:txBody>
      </p:sp>
      <p:sp>
        <p:nvSpPr>
          <p:cNvPr id="3" name="Content Placeholder 2"/>
          <p:cNvSpPr>
            <a:spLocks noGrp="1"/>
          </p:cNvSpPr>
          <p:nvPr>
            <p:ph idx="1"/>
          </p:nvPr>
        </p:nvSpPr>
        <p:spPr>
          <a:xfrm>
            <a:off x="457200" y="2362200"/>
            <a:ext cx="8229600" cy="685800"/>
          </a:xfrm>
        </p:spPr>
        <p:txBody>
          <a:bodyPr/>
          <a:lstStyle/>
          <a:p>
            <a:pPr marL="0" indent="0" algn="ctr">
              <a:buNone/>
            </a:pPr>
            <a:r>
              <a:rPr lang="en-US" dirty="0" smtClean="0"/>
              <a:t>Documentation is not the fun part.</a:t>
            </a:r>
            <a:endParaRPr lang="en-US" dirty="0"/>
          </a:p>
        </p:txBody>
      </p:sp>
      <p:sp>
        <p:nvSpPr>
          <p:cNvPr id="4" name="Content Placeholder 2"/>
          <p:cNvSpPr txBox="1">
            <a:spLocks/>
          </p:cNvSpPr>
          <p:nvPr/>
        </p:nvSpPr>
        <p:spPr>
          <a:xfrm>
            <a:off x="609600" y="3657600"/>
            <a:ext cx="7924800" cy="281940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dirty="0" smtClean="0"/>
              <a:t>If you want it to happen,</a:t>
            </a:r>
          </a:p>
          <a:p>
            <a:pPr marL="0" indent="0" algn="ctr">
              <a:buNone/>
            </a:pPr>
            <a:r>
              <a:rPr lang="en-US" b="1" dirty="0" smtClean="0"/>
              <a:t>lower the barriers to writing things down</a:t>
            </a:r>
            <a:r>
              <a:rPr lang="en-US" dirty="0" smtClean="0"/>
              <a:t>.</a:t>
            </a:r>
            <a:endParaRPr lang="en-US" dirty="0"/>
          </a:p>
        </p:txBody>
      </p:sp>
    </p:spTree>
    <p:extLst>
      <p:ext uri="{BB962C8B-B14F-4D97-AF65-F5344CB8AC3E}">
        <p14:creationId xmlns:p14="http://schemas.microsoft.com/office/powerpoint/2010/main" val="16175361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Activation Energy</a:t>
            </a:r>
            <a:endParaRPr lang="en-US" dirty="0"/>
          </a:p>
        </p:txBody>
      </p:sp>
      <p:pic>
        <p:nvPicPr>
          <p:cNvPr id="6" name="Content Placeholder 5"/>
          <p:cNvPicPr>
            <a:picLocks noGrp="1" noChangeAspect="1"/>
          </p:cNvPicPr>
          <p:nvPr>
            <p:ph idx="1"/>
          </p:nvPr>
        </p:nvPicPr>
        <p:blipFill>
          <a:blip r:embed="rId3">
            <a:clrChange>
              <a:clrFrom>
                <a:srgbClr val="000000">
                  <a:alpha val="0"/>
                </a:srgbClr>
              </a:clrFrom>
              <a:clrTo>
                <a:srgbClr val="000000">
                  <a:alpha val="0"/>
                </a:srgbClr>
              </a:clrTo>
            </a:clrChange>
            <a:extLst>
              <a:ext uri="{28A0092B-C50C-407E-A947-70E740481C1C}">
                <a14:useLocalDpi xmlns:a14="http://schemas.microsoft.com/office/drawing/2010/main" val="0"/>
              </a:ext>
            </a:extLst>
          </a:blip>
          <a:stretch>
            <a:fillRect/>
          </a:stretch>
        </p:blipFill>
        <p:spPr>
          <a:xfrm>
            <a:off x="1742512" y="1600200"/>
            <a:ext cx="5658976" cy="4525963"/>
          </a:xfrm>
          <a:solidFill>
            <a:schemeClr val="tx1"/>
          </a:solidFill>
        </p:spPr>
      </p:pic>
      <p:sp>
        <p:nvSpPr>
          <p:cNvPr id="8" name="Rectangle 7"/>
          <p:cNvSpPr/>
          <p:nvPr/>
        </p:nvSpPr>
        <p:spPr>
          <a:xfrm>
            <a:off x="1752600" y="6172200"/>
            <a:ext cx="4572000" cy="338554"/>
          </a:xfrm>
          <a:prstGeom prst="rect">
            <a:avLst/>
          </a:prstGeom>
        </p:spPr>
        <p:txBody>
          <a:bodyPr>
            <a:spAutoFit/>
          </a:bodyPr>
          <a:lstStyle/>
          <a:p>
            <a:r>
              <a:rPr lang="en-US" sz="800" dirty="0" smtClean="0"/>
              <a:t>Activation energy. (2017, April 17). In Wikipedia, The Free Encyclopedia. Retrieved 18:05, May 14, 2017, from https://en.wikipedia.org/w/index.php?title=Activation_energy&amp;oldid=775842287</a:t>
            </a:r>
            <a:endParaRPr lang="en-US" sz="800" dirty="0"/>
          </a:p>
        </p:txBody>
      </p:sp>
    </p:spTree>
    <p:extLst>
      <p:ext uri="{BB962C8B-B14F-4D97-AF65-F5344CB8AC3E}">
        <p14:creationId xmlns:p14="http://schemas.microsoft.com/office/powerpoint/2010/main" val="33423391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But we do the opposite</a:t>
            </a:r>
            <a:endParaRPr lang="en-US" dirty="0"/>
          </a:p>
        </p:txBody>
      </p:sp>
      <p:sp>
        <p:nvSpPr>
          <p:cNvPr id="3" name="Content Placeholder 2"/>
          <p:cNvSpPr>
            <a:spLocks noGrp="1"/>
          </p:cNvSpPr>
          <p:nvPr>
            <p:ph idx="1"/>
          </p:nvPr>
        </p:nvSpPr>
        <p:spPr/>
        <p:txBody>
          <a:bodyPr>
            <a:normAutofit lnSpcReduction="10000"/>
          </a:bodyPr>
          <a:lstStyle/>
          <a:p>
            <a:r>
              <a:rPr lang="en-US" dirty="0" smtClean="0"/>
              <a:t>“Documentation is important, so we will centralize it into SharePoint.”</a:t>
            </a:r>
          </a:p>
          <a:p>
            <a:r>
              <a:rPr lang="en-US" dirty="0" smtClean="0"/>
              <a:t>“We’ll set up a sub-site for each team, or a directory per operating system, with permissions.”</a:t>
            </a:r>
          </a:p>
          <a:p>
            <a:r>
              <a:rPr lang="en-US" dirty="0" smtClean="0"/>
              <a:t>“Use check-in / check-out revision control.”</a:t>
            </a:r>
          </a:p>
          <a:p>
            <a:endParaRPr lang="en-US" dirty="0"/>
          </a:p>
          <a:p>
            <a:pPr marL="0" indent="0" algn="ctr">
              <a:buNone/>
            </a:pPr>
            <a:r>
              <a:rPr lang="en-US" dirty="0" smtClean="0"/>
              <a:t>The problem is not that </a:t>
            </a:r>
            <a:r>
              <a:rPr lang="en-US" b="1" i="1" dirty="0" smtClean="0"/>
              <a:t>too many</a:t>
            </a:r>
            <a:r>
              <a:rPr lang="en-US" dirty="0" smtClean="0"/>
              <a:t> people are accessing information, but </a:t>
            </a:r>
            <a:r>
              <a:rPr lang="en-US" b="1" i="1" dirty="0" smtClean="0"/>
              <a:t>too few</a:t>
            </a:r>
            <a:r>
              <a:rPr lang="en-US" dirty="0" smtClean="0"/>
              <a:t>!</a:t>
            </a:r>
            <a:endParaRPr lang="en-US" dirty="0"/>
          </a:p>
        </p:txBody>
      </p:sp>
    </p:spTree>
    <p:extLst>
      <p:ext uri="{BB962C8B-B14F-4D97-AF65-F5344CB8AC3E}">
        <p14:creationId xmlns:p14="http://schemas.microsoft.com/office/powerpoint/2010/main" val="39843277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“We’ll have Word templates.”</a:t>
            </a:r>
            <a:endParaRPr lang="en-US" dirty="0"/>
          </a:p>
        </p:txBody>
      </p:sp>
      <p:sp>
        <p:nvSpPr>
          <p:cNvPr id="3" name="Content Placeholder 2"/>
          <p:cNvSpPr>
            <a:spLocks noGrp="1"/>
          </p:cNvSpPr>
          <p:nvPr>
            <p:ph idx="1"/>
          </p:nvPr>
        </p:nvSpPr>
        <p:spPr/>
        <p:txBody>
          <a:bodyPr/>
          <a:lstStyle/>
          <a:p>
            <a:r>
              <a:rPr lang="en-US" dirty="0" smtClean="0"/>
              <a:t>Problem description: _________________</a:t>
            </a:r>
          </a:p>
          <a:p>
            <a:r>
              <a:rPr lang="en-US" dirty="0" smtClean="0"/>
              <a:t>Scope: __________________________</a:t>
            </a:r>
          </a:p>
          <a:p>
            <a:r>
              <a:rPr lang="en-US" dirty="0" smtClean="0"/>
              <a:t>Diagnostic steps:</a:t>
            </a:r>
          </a:p>
          <a:p>
            <a:pPr marL="971550" lvl="1" indent="-514350">
              <a:buFont typeface="+mj-lt"/>
              <a:buAutoNum type="arabicPeriod"/>
            </a:pPr>
            <a:r>
              <a:rPr lang="en-US" dirty="0" smtClean="0"/>
              <a:t>______________________</a:t>
            </a:r>
          </a:p>
          <a:p>
            <a:pPr marL="971550" lvl="1" indent="-514350">
              <a:buFont typeface="+mj-lt"/>
              <a:buAutoNum type="arabicPeriod"/>
            </a:pPr>
            <a:r>
              <a:rPr lang="en-US" dirty="0" smtClean="0"/>
              <a:t>______________________</a:t>
            </a:r>
          </a:p>
          <a:p>
            <a:pPr marL="971550" lvl="1" indent="-514350">
              <a:buFont typeface="+mj-lt"/>
              <a:buAutoNum type="arabicPeriod"/>
            </a:pPr>
            <a:r>
              <a:rPr lang="en-US" dirty="0" smtClean="0"/>
              <a:t>______________________</a:t>
            </a:r>
            <a:endParaRPr lang="en-US" dirty="0"/>
          </a:p>
          <a:p>
            <a:pPr marL="571500" indent="-514350"/>
            <a:r>
              <a:rPr lang="en-US" dirty="0" smtClean="0"/>
              <a:t>Solution:</a:t>
            </a:r>
          </a:p>
          <a:p>
            <a:pPr marL="971550" lvl="1" indent="-514350">
              <a:buFont typeface="+mj-lt"/>
              <a:buAutoNum type="arabicPeriod"/>
            </a:pPr>
            <a:r>
              <a:rPr lang="en-US" dirty="0" smtClean="0"/>
              <a:t>______________________</a:t>
            </a:r>
          </a:p>
        </p:txBody>
      </p:sp>
      <p:sp>
        <p:nvSpPr>
          <p:cNvPr id="5" name="Content Placeholder 2"/>
          <p:cNvSpPr txBox="1">
            <a:spLocks/>
          </p:cNvSpPr>
          <p:nvPr/>
        </p:nvSpPr>
        <p:spPr>
          <a:xfrm>
            <a:off x="5776519" y="3352800"/>
            <a:ext cx="3048000" cy="3086100"/>
          </a:xfrm>
          <a:prstGeom prst="rect">
            <a:avLst/>
          </a:prstGeom>
          <a:solidFill>
            <a:schemeClr val="accent3">
              <a:lumMod val="75000"/>
            </a:schemeClr>
          </a:solidFill>
        </p:spPr>
        <p:txBody>
          <a:bodyPr anchor="ct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buNone/>
            </a:pPr>
            <a:r>
              <a:rPr lang="en-US" sz="2400" b="1" i="1" dirty="0" smtClean="0"/>
              <a:t>Real problems</a:t>
            </a:r>
            <a:r>
              <a:rPr lang="en-US" sz="2400" dirty="0" smtClean="0"/>
              <a:t> don’t come in Lego pieces, and real work can’t be described with them.</a:t>
            </a:r>
            <a:endParaRPr lang="en-US" sz="2400" dirty="0"/>
          </a:p>
        </p:txBody>
      </p:sp>
    </p:spTree>
    <p:extLst>
      <p:ext uri="{BB962C8B-B14F-4D97-AF65-F5344CB8AC3E}">
        <p14:creationId xmlns:p14="http://schemas.microsoft.com/office/powerpoint/2010/main" val="339459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 tell wiki users</a:t>
            </a:r>
            <a:endParaRPr lang="en-US" dirty="0"/>
          </a:p>
        </p:txBody>
      </p:sp>
      <p:sp>
        <p:nvSpPr>
          <p:cNvPr id="3" name="Content Placeholder 2"/>
          <p:cNvSpPr>
            <a:spLocks noGrp="1"/>
          </p:cNvSpPr>
          <p:nvPr>
            <p:ph idx="1"/>
          </p:nvPr>
        </p:nvSpPr>
        <p:spPr/>
        <p:txBody>
          <a:bodyPr>
            <a:normAutofit lnSpcReduction="10000"/>
          </a:bodyPr>
          <a:lstStyle/>
          <a:p>
            <a:r>
              <a:rPr lang="en-US" dirty="0" smtClean="0"/>
              <a:t>If all you have is one sentence, URL or ticket number.. Just paste &amp; save.</a:t>
            </a:r>
          </a:p>
          <a:p>
            <a:pPr lvl="1"/>
            <a:r>
              <a:rPr lang="en-US" dirty="0" smtClean="0"/>
              <a:t>If more to say later, simply add</a:t>
            </a:r>
          </a:p>
          <a:p>
            <a:r>
              <a:rPr lang="en-US" dirty="0" smtClean="0"/>
              <a:t>Don’t worry about perfect.</a:t>
            </a:r>
          </a:p>
          <a:p>
            <a:pPr lvl="1"/>
            <a:r>
              <a:rPr lang="en-US" dirty="0" smtClean="0"/>
              <a:t>Markup is not what’s important</a:t>
            </a:r>
          </a:p>
          <a:p>
            <a:r>
              <a:rPr lang="en-US" dirty="0" smtClean="0"/>
              <a:t>Copy syntax from other articles or Wikipedia</a:t>
            </a:r>
          </a:p>
          <a:p>
            <a:r>
              <a:rPr lang="en-US" dirty="0" smtClean="0"/>
              <a:t>Write it </a:t>
            </a:r>
            <a:r>
              <a:rPr lang="en-US" b="1" dirty="0" smtClean="0"/>
              <a:t>for yourself</a:t>
            </a:r>
            <a:r>
              <a:rPr lang="en-US" dirty="0" smtClean="0"/>
              <a:t>.</a:t>
            </a:r>
          </a:p>
          <a:p>
            <a:pPr lvl="1"/>
            <a:r>
              <a:rPr lang="en-US" dirty="0" smtClean="0"/>
              <a:t>You are the most likely person to read it.</a:t>
            </a:r>
          </a:p>
          <a:p>
            <a:r>
              <a:rPr lang="en-US" dirty="0" smtClean="0"/>
              <a:t>“The purpose of this page is _____”</a:t>
            </a:r>
            <a:endParaRPr lang="en-US" dirty="0"/>
          </a:p>
        </p:txBody>
      </p:sp>
    </p:spTree>
    <p:extLst>
      <p:ext uri="{BB962C8B-B14F-4D97-AF65-F5344CB8AC3E}">
        <p14:creationId xmlns:p14="http://schemas.microsoft.com/office/powerpoint/2010/main" val="116987326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Text Placeholder 2"/>
          <p:cNvSpPr>
            <a:spLocks noGrp="1"/>
          </p:cNvSpPr>
          <p:nvPr>
            <p:ph type="body" idx="1"/>
          </p:nvPr>
        </p:nvSpPr>
        <p:spPr/>
        <p:txBody>
          <a:bodyPr/>
          <a:lstStyle/>
          <a:p>
            <a:r>
              <a:rPr lang="en-US" dirty="0" smtClean="0"/>
              <a:t>Over-structured approach</a:t>
            </a:r>
            <a:endParaRPr lang="en-US" dirty="0"/>
          </a:p>
        </p:txBody>
      </p:sp>
      <p:sp>
        <p:nvSpPr>
          <p:cNvPr id="4" name="Content Placeholder 3"/>
          <p:cNvSpPr>
            <a:spLocks noGrp="1"/>
          </p:cNvSpPr>
          <p:nvPr>
            <p:ph sz="half" idx="2"/>
          </p:nvPr>
        </p:nvSpPr>
        <p:spPr/>
        <p:txBody>
          <a:bodyPr>
            <a:normAutofit/>
          </a:bodyPr>
          <a:lstStyle/>
          <a:p>
            <a:r>
              <a:rPr lang="en-US" dirty="0" smtClean="0"/>
              <a:t>Platform limitations</a:t>
            </a:r>
          </a:p>
          <a:p>
            <a:r>
              <a:rPr lang="en-US" dirty="0" smtClean="0"/>
              <a:t>Heavy/proprietary client tools</a:t>
            </a:r>
          </a:p>
          <a:p>
            <a:r>
              <a:rPr lang="en-US" dirty="0" smtClean="0"/>
              <a:t>Users must learn to navigate the system</a:t>
            </a:r>
          </a:p>
          <a:p>
            <a:r>
              <a:rPr lang="en-US" dirty="0" smtClean="0"/>
              <a:t>Loses value unless actively kept organized</a:t>
            </a:r>
          </a:p>
          <a:p>
            <a:r>
              <a:rPr lang="en-US" dirty="0" smtClean="0"/>
              <a:t>Get permission, spend money</a:t>
            </a:r>
          </a:p>
        </p:txBody>
      </p:sp>
      <p:sp>
        <p:nvSpPr>
          <p:cNvPr id="5" name="Text Placeholder 4"/>
          <p:cNvSpPr>
            <a:spLocks noGrp="1"/>
          </p:cNvSpPr>
          <p:nvPr>
            <p:ph type="body" sz="quarter" idx="3"/>
          </p:nvPr>
        </p:nvSpPr>
        <p:spPr/>
        <p:txBody>
          <a:bodyPr/>
          <a:lstStyle/>
          <a:p>
            <a:r>
              <a:rPr lang="en-US" dirty="0"/>
              <a:t>W</a:t>
            </a:r>
            <a:r>
              <a:rPr lang="en-US" dirty="0" smtClean="0"/>
              <a:t>iki approach</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Platform-independent</a:t>
            </a:r>
          </a:p>
          <a:p>
            <a:r>
              <a:rPr lang="en-US" dirty="0" smtClean="0"/>
              <a:t>Everyone already has a browser open</a:t>
            </a:r>
          </a:p>
          <a:p>
            <a:r>
              <a:rPr lang="en-US" dirty="0" smtClean="0"/>
              <a:t>No training or explanation required</a:t>
            </a:r>
          </a:p>
          <a:p>
            <a:r>
              <a:rPr lang="en-US" dirty="0" smtClean="0"/>
              <a:t>Search replaces pre-organization (Yahoo vs Google)</a:t>
            </a:r>
          </a:p>
          <a:p>
            <a:r>
              <a:rPr lang="en-US" dirty="0" smtClean="0"/>
              <a:t>Download for free and go rogue</a:t>
            </a:r>
            <a:endParaRPr lang="en-US" dirty="0"/>
          </a:p>
        </p:txBody>
      </p:sp>
    </p:spTree>
    <p:extLst>
      <p:ext uri="{BB962C8B-B14F-4D97-AF65-F5344CB8AC3E}">
        <p14:creationId xmlns:p14="http://schemas.microsoft.com/office/powerpoint/2010/main" val="151765985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Comparison</a:t>
            </a:r>
            <a:endParaRPr lang="en-US" dirty="0"/>
          </a:p>
        </p:txBody>
      </p:sp>
      <p:sp>
        <p:nvSpPr>
          <p:cNvPr id="3" name="Text Placeholder 2"/>
          <p:cNvSpPr>
            <a:spLocks noGrp="1"/>
          </p:cNvSpPr>
          <p:nvPr>
            <p:ph type="body" idx="1"/>
          </p:nvPr>
        </p:nvSpPr>
        <p:spPr/>
        <p:txBody>
          <a:bodyPr/>
          <a:lstStyle/>
          <a:p>
            <a:r>
              <a:rPr lang="en-US" dirty="0" smtClean="0"/>
              <a:t>Over-structured </a:t>
            </a:r>
            <a:r>
              <a:rPr lang="en-US" dirty="0"/>
              <a:t>approach</a:t>
            </a:r>
          </a:p>
        </p:txBody>
      </p:sp>
      <p:sp>
        <p:nvSpPr>
          <p:cNvPr id="4" name="Content Placeholder 3"/>
          <p:cNvSpPr>
            <a:spLocks noGrp="1"/>
          </p:cNvSpPr>
          <p:nvPr>
            <p:ph sz="half" idx="2"/>
          </p:nvPr>
        </p:nvSpPr>
        <p:spPr/>
        <p:txBody>
          <a:bodyPr>
            <a:normAutofit/>
          </a:bodyPr>
          <a:lstStyle/>
          <a:p>
            <a:r>
              <a:rPr lang="en-US" dirty="0" smtClean="0"/>
              <a:t>Promotes documenting only at the end, when you’re tired and have forgotten nuances</a:t>
            </a:r>
          </a:p>
          <a:p>
            <a:r>
              <a:rPr lang="en-US" dirty="0" smtClean="0"/>
              <a:t>Documentation never seen again</a:t>
            </a:r>
          </a:p>
          <a:p>
            <a:r>
              <a:rPr lang="en-US" dirty="0" smtClean="0"/>
              <a:t>Pretty, feature-rich</a:t>
            </a:r>
          </a:p>
          <a:p>
            <a:r>
              <a:rPr lang="en-US" dirty="0" smtClean="0"/>
              <a:t>Mysterious revision control</a:t>
            </a:r>
          </a:p>
        </p:txBody>
      </p:sp>
      <p:sp>
        <p:nvSpPr>
          <p:cNvPr id="5" name="Text Placeholder 4"/>
          <p:cNvSpPr>
            <a:spLocks noGrp="1"/>
          </p:cNvSpPr>
          <p:nvPr>
            <p:ph type="body" sz="quarter" idx="3"/>
          </p:nvPr>
        </p:nvSpPr>
        <p:spPr/>
        <p:txBody>
          <a:bodyPr/>
          <a:lstStyle/>
          <a:p>
            <a:r>
              <a:rPr lang="en-US" dirty="0"/>
              <a:t>W</a:t>
            </a:r>
            <a:r>
              <a:rPr lang="en-US" dirty="0" smtClean="0"/>
              <a:t>iki approach</a:t>
            </a:r>
            <a:endParaRPr lang="en-US" dirty="0"/>
          </a:p>
        </p:txBody>
      </p:sp>
      <p:sp>
        <p:nvSpPr>
          <p:cNvPr id="6" name="Content Placeholder 5"/>
          <p:cNvSpPr>
            <a:spLocks noGrp="1"/>
          </p:cNvSpPr>
          <p:nvPr>
            <p:ph sz="quarter" idx="4"/>
          </p:nvPr>
        </p:nvSpPr>
        <p:spPr/>
        <p:txBody>
          <a:bodyPr>
            <a:normAutofit lnSpcReduction="10000"/>
          </a:bodyPr>
          <a:lstStyle/>
          <a:p>
            <a:r>
              <a:rPr lang="en-US" dirty="0" smtClean="0"/>
              <a:t>Low AE promotes documenting </a:t>
            </a:r>
            <a:r>
              <a:rPr lang="en-US" i="1" dirty="0" smtClean="0"/>
              <a:t>decisions</a:t>
            </a:r>
            <a:r>
              <a:rPr lang="en-US" dirty="0" smtClean="0"/>
              <a:t> along the way, while you remember them</a:t>
            </a:r>
          </a:p>
          <a:p>
            <a:r>
              <a:rPr lang="en-US" dirty="0" smtClean="0"/>
              <a:t>Notes continually useful, mainly to </a:t>
            </a:r>
            <a:r>
              <a:rPr lang="en-US" i="1" dirty="0" smtClean="0"/>
              <a:t>you</a:t>
            </a:r>
            <a:r>
              <a:rPr lang="en-US" dirty="0" smtClean="0"/>
              <a:t>. If necessary, a simple bookmark suffices.</a:t>
            </a:r>
          </a:p>
          <a:p>
            <a:r>
              <a:rPr lang="en-US" dirty="0" smtClean="0"/>
              <a:t>Focus on content: meaningful words</a:t>
            </a:r>
          </a:p>
          <a:p>
            <a:r>
              <a:rPr lang="en-US" dirty="0" smtClean="0"/>
              <a:t>Built-in </a:t>
            </a:r>
            <a:r>
              <a:rPr lang="en-US" i="1" dirty="0" smtClean="0"/>
              <a:t>diff</a:t>
            </a:r>
            <a:endParaRPr lang="en-US" dirty="0"/>
          </a:p>
        </p:txBody>
      </p:sp>
    </p:spTree>
    <p:extLst>
      <p:ext uri="{BB962C8B-B14F-4D97-AF65-F5344CB8AC3E}">
        <p14:creationId xmlns:p14="http://schemas.microsoft.com/office/powerpoint/2010/main" val="270186247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646</TotalTime>
  <Words>1464</Words>
  <Application>Microsoft Office PowerPoint</Application>
  <PresentationFormat>On-screen Show (4:3)</PresentationFormat>
  <Paragraphs>192</Paragraphs>
  <Slides>16</Slides>
  <Notes>16</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Wikis for simple &amp; effective documentation</vt:lpstr>
      <vt:lpstr>Bottom line</vt:lpstr>
      <vt:lpstr>Key idea</vt:lpstr>
      <vt:lpstr>Activation Energy</vt:lpstr>
      <vt:lpstr>But we do the opposite</vt:lpstr>
      <vt:lpstr>“We’ll have Word templates.”</vt:lpstr>
      <vt:lpstr>What I tell wiki users</vt:lpstr>
      <vt:lpstr>Comparison</vt:lpstr>
      <vt:lpstr>Comparison</vt:lpstr>
      <vt:lpstr>Don’t design it until after.</vt:lpstr>
      <vt:lpstr>Default to open.</vt:lpstr>
      <vt:lpstr>But, Security!</vt:lpstr>
      <vt:lpstr>Don’t correct mistakes.</vt:lpstr>
      <vt:lpstr>Use positive reinforcement.</vt:lpstr>
      <vt:lpstr>Play to wiki strengths.</vt:lpstr>
      <vt:lpstr>Weaknesses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Wikis for simple &amp; effective documentation</dc:title>
  <dc:creator>Christopher Ursich</dc:creator>
  <cp:lastModifiedBy>Christopher Ursich</cp:lastModifiedBy>
  <cp:revision>41</cp:revision>
  <cp:lastPrinted>2017-05-15T19:58:26Z</cp:lastPrinted>
  <dcterms:created xsi:type="dcterms:W3CDTF">2017-05-14T17:33:21Z</dcterms:created>
  <dcterms:modified xsi:type="dcterms:W3CDTF">2017-05-18T21:03:52Z</dcterms:modified>
  <cp:contentStatus>Final</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arkAsFinal">
    <vt:bool>true</vt:bool>
  </property>
</Properties>
</file>